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pectral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tral-bold.fntdata"/><Relationship Id="rId11" Type="http://schemas.openxmlformats.org/officeDocument/2006/relationships/slide" Target="slides/slide6.xml"/><Relationship Id="rId22" Type="http://schemas.openxmlformats.org/officeDocument/2006/relationships/font" Target="fonts/Spectral-boldItalic.fntdata"/><Relationship Id="rId10" Type="http://schemas.openxmlformats.org/officeDocument/2006/relationships/slide" Target="slides/slide5.xml"/><Relationship Id="rId21" Type="http://schemas.openxmlformats.org/officeDocument/2006/relationships/font" Target="fonts/Spectral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pectral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orgenproject.org/voting-is-important/" TargetMode="External"/><Relationship Id="rId3" Type="http://schemas.openxmlformats.org/officeDocument/2006/relationships/hyperlink" Target="https://www.globalcitizen.org/en/content/why-voting-matters-motivating-facts/" TargetMode="External"/><Relationship Id="rId4" Type="http://schemas.openxmlformats.org/officeDocument/2006/relationships/hyperlink" Target="https://www.npr.org/2018/11/03/663709392/why-every-vote-matters-the-elections-decided-by-a-single-vote-or-a-little-more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5b6f19d8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5b6f19d8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https://borgenproject.org/voting-is-important/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https://www.globalcitizen.org/en/content/why-voting-matters-motivating-facts/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https://www.npr.org/2018/11/03/663709392/why-every-vote-matters-the-elections-decided-by-a-single-vote-or-a-little-more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5b6f19d8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5b6f19d8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5b6f19d8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5b6f19d8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5b6f19d8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5b6f19d8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b6f19d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5b6f19d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5b6f19d8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5b6f19d8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5b6f19d8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5b6f19d8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5b6f19d8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5b6f19d8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5b6f19d8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5b6f19d8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5b6f19d8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5b6f19d8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5b6f19d8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5b6f19d8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5b6f19d8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5b6f19d8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npr.org/2018/11/03/663709392/why-every-vote-matters-the-elections-decided-by-a-single-vote-or-a-little-more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napchat.com/registertovote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ote.gov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j.gov/state/elections/assets/pdf/forms-voter-registration/68-voter-registration-english-bergen.pdf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ymvc.state.nj.us/address-change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Registering to Vote 101</a:t>
            </a:r>
            <a:endParaRPr b="1" i="1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By: Jessica Silverman</a:t>
            </a:r>
            <a:endParaRPr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07075" y="1261150"/>
            <a:ext cx="49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4670" lvl="0" marL="457200" rtl="0" algn="l">
              <a:spcBef>
                <a:spcPts val="0"/>
              </a:spcBef>
              <a:spcAft>
                <a:spcPts val="0"/>
              </a:spcAft>
              <a:buSzPts val="4820"/>
              <a:buFont typeface="Spectral"/>
              <a:buAutoNum type="alphaLcPeriod"/>
            </a:pPr>
            <a:r>
              <a:rPr b="1" i="1" lang="en" sz="48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STATISTICS</a:t>
            </a:r>
            <a:endParaRPr b="1" i="1" sz="48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230800" y="1698025"/>
            <a:ext cx="527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311700" y="1574375"/>
            <a:ext cx="5786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rabicPeriod"/>
            </a:pPr>
            <a:r>
              <a:rPr lang="en" sz="1600">
                <a:latin typeface="Spectral"/>
                <a:ea typeface="Spectral"/>
                <a:cs typeface="Spectral"/>
                <a:sym typeface="Spectral"/>
              </a:rPr>
              <a:t>Your vote could </a:t>
            </a:r>
            <a:r>
              <a:rPr b="1" lang="en" sz="1600">
                <a:latin typeface="Spectral"/>
                <a:ea typeface="Spectral"/>
                <a:cs typeface="Spectral"/>
                <a:sym typeface="Spectral"/>
              </a:rPr>
              <a:t>MAKE</a:t>
            </a:r>
            <a:r>
              <a:rPr lang="en" sz="1600">
                <a:latin typeface="Spectral"/>
                <a:ea typeface="Spectral"/>
                <a:cs typeface="Spectral"/>
                <a:sym typeface="Spectral"/>
              </a:rPr>
              <a:t> or </a:t>
            </a:r>
            <a:r>
              <a:rPr b="1" lang="en" sz="1600">
                <a:latin typeface="Spectral"/>
                <a:ea typeface="Spectral"/>
                <a:cs typeface="Spectral"/>
                <a:sym typeface="Spectral"/>
              </a:rPr>
              <a:t>BREAK</a:t>
            </a:r>
            <a:r>
              <a:rPr lang="en" sz="1600">
                <a:latin typeface="Spectral"/>
                <a:ea typeface="Spectral"/>
                <a:cs typeface="Spectral"/>
                <a:sym typeface="Spectral"/>
              </a:rPr>
              <a:t> an election!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lphaLcPeriod"/>
            </a:pPr>
            <a:r>
              <a:rPr lang="en" sz="1600">
                <a:latin typeface="Spectral"/>
                <a:ea typeface="Spectral"/>
                <a:cs typeface="Spectral"/>
                <a:sym typeface="Spectral"/>
              </a:rPr>
              <a:t>Check these out: </a:t>
            </a:r>
            <a:r>
              <a:rPr lang="en" sz="1600" u="sng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12+ tight, relevant elections</a:t>
            </a:r>
            <a:endParaRPr sz="1600">
              <a:solidFill>
                <a:srgbClr val="0000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lphaL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 A New Hampshire Senate race was decided by two votes out of 223,363 in 1974. 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lphaL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A Massachusetts gubernatorial election was decided by two votes out of 102,066 in 1839. 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lphaL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And the Alaskan congressional race was decided by a single vote out of 10,035 cast in 2008.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In most communities, the turnout for voting is less than 50 percent.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1C1B1C"/>
              </a:buClr>
              <a:buSzPts val="1600"/>
              <a:buFont typeface="Spectral"/>
              <a:buAutoNum type="alphaL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In Bergen County, voter turnout dips as low as 9-percent (for our youth)!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100" y="1017725"/>
            <a:ext cx="2741098" cy="2668752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91200" y="46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b</a:t>
            </a:r>
            <a:r>
              <a:rPr b="1" i="1" lang="en" sz="48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. CHANGEMAKERS!</a:t>
            </a:r>
            <a:endParaRPr b="1" i="1" sz="48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230800" y="1698025"/>
            <a:ext cx="527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311700" y="1574375"/>
            <a:ext cx="5786400" cy="2647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In your vote is possibility and change~ 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B1C"/>
              </a:buClr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Vote in your best interests!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B1C"/>
              </a:buClr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Vote for a candidate that represents your values, understands your concerns, and maintains responsibility for their actions!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B1C"/>
              </a:buClr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By voting and voicing your concerns, you are inherently a changemaker, celebrate that!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6666875" y="309625"/>
            <a:ext cx="745200" cy="64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6579875" y="957925"/>
            <a:ext cx="919200" cy="1006200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8087100" y="309625"/>
            <a:ext cx="745200" cy="64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8282825" y="967625"/>
            <a:ext cx="329100" cy="5727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8495700" y="1550025"/>
            <a:ext cx="116100" cy="572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8282825" y="1550025"/>
            <a:ext cx="116100" cy="572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8" name="Google Shape;158;p23"/>
          <p:cNvCxnSpPr>
            <a:stCxn id="153" idx="0"/>
          </p:cNvCxnSpPr>
          <p:nvPr/>
        </p:nvCxnSpPr>
        <p:spPr>
          <a:xfrm flipH="1">
            <a:off x="6521675" y="957925"/>
            <a:ext cx="517800" cy="5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3"/>
          <p:cNvCxnSpPr>
            <a:stCxn id="153" idx="0"/>
          </p:cNvCxnSpPr>
          <p:nvPr/>
        </p:nvCxnSpPr>
        <p:spPr>
          <a:xfrm>
            <a:off x="7039475" y="957925"/>
            <a:ext cx="450000" cy="5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3"/>
          <p:cNvCxnSpPr/>
          <p:nvPr/>
        </p:nvCxnSpPr>
        <p:spPr>
          <a:xfrm flipH="1">
            <a:off x="8050450" y="967625"/>
            <a:ext cx="240000" cy="56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3"/>
          <p:cNvCxnSpPr/>
          <p:nvPr/>
        </p:nvCxnSpPr>
        <p:spPr>
          <a:xfrm>
            <a:off x="8611800" y="967625"/>
            <a:ext cx="387000" cy="38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3"/>
          <p:cNvSpPr/>
          <p:nvPr/>
        </p:nvSpPr>
        <p:spPr>
          <a:xfrm>
            <a:off x="6279850" y="1432075"/>
            <a:ext cx="667800" cy="266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7731125" y="1327975"/>
            <a:ext cx="667800" cy="266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6299376" y="1403575"/>
            <a:ext cx="6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latin typeface="Spectral"/>
                <a:ea typeface="Spectral"/>
                <a:cs typeface="Spectral"/>
                <a:sym typeface="Spectral"/>
              </a:rPr>
              <a:t>BALLOT</a:t>
            </a:r>
            <a:endParaRPr b="1" i="1" sz="9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7745675" y="1299475"/>
            <a:ext cx="6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latin typeface="Spectral"/>
                <a:ea typeface="Spectral"/>
                <a:cs typeface="Spectral"/>
                <a:sym typeface="Spectral"/>
              </a:rPr>
              <a:t>BALLOT</a:t>
            </a:r>
            <a:endParaRPr b="1" i="1" sz="9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22850" y="2349200"/>
            <a:ext cx="1260000" cy="6483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7138250" y="2415125"/>
            <a:ext cx="1016100" cy="11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6779175" y="2530625"/>
            <a:ext cx="26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change</a:t>
            </a:r>
            <a:endParaRPr i="1" sz="180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91200" y="46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c</a:t>
            </a:r>
            <a:r>
              <a:rPr b="1" i="1" lang="en" sz="48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. Voting for YOU!</a:t>
            </a:r>
            <a:endParaRPr b="1" i="1" sz="48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230800" y="1698025"/>
            <a:ext cx="527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311700" y="1574375"/>
            <a:ext cx="5786400" cy="301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When voting, be sure to prioritize what you </a:t>
            </a: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perceive</a:t>
            </a: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 as positive change for our country, or even county!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B1C"/>
              </a:buClr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If you love the direction of government (at a local or larger scale) vote in your best interests!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B1C"/>
              </a:buClr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There is no wrong or right way to vote. Voting is a personal choice that best aligns with your values and beliefs.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B1C"/>
              </a:buClr>
              <a:buSzPts val="1600"/>
              <a:buFont typeface="Spectral"/>
              <a:buAutoNum type="arabicPeriod"/>
            </a:pPr>
            <a:r>
              <a:rPr lang="en" sz="1600">
                <a:solidFill>
                  <a:srgbClr val="1C1B1C"/>
                </a:solidFill>
                <a:latin typeface="Spectral"/>
                <a:ea typeface="Spectral"/>
                <a:cs typeface="Spectral"/>
                <a:sym typeface="Spectral"/>
              </a:rPr>
              <a:t>Your vote matters!</a:t>
            </a:r>
            <a:endParaRPr sz="1600">
              <a:solidFill>
                <a:srgbClr val="1C1B1C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6666875" y="309625"/>
            <a:ext cx="745200" cy="64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6579875" y="957925"/>
            <a:ext cx="919200" cy="1006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8087100" y="309625"/>
            <a:ext cx="745200" cy="64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8282825" y="967625"/>
            <a:ext cx="329100" cy="5727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8495700" y="1550025"/>
            <a:ext cx="116100" cy="572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8282825" y="1550025"/>
            <a:ext cx="116100" cy="572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" name="Google Shape;182;p24"/>
          <p:cNvCxnSpPr>
            <a:stCxn id="177" idx="0"/>
          </p:cNvCxnSpPr>
          <p:nvPr/>
        </p:nvCxnSpPr>
        <p:spPr>
          <a:xfrm flipH="1">
            <a:off x="6521675" y="957925"/>
            <a:ext cx="517800" cy="5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4"/>
          <p:cNvCxnSpPr>
            <a:stCxn id="177" idx="0"/>
          </p:cNvCxnSpPr>
          <p:nvPr/>
        </p:nvCxnSpPr>
        <p:spPr>
          <a:xfrm>
            <a:off x="7039475" y="957925"/>
            <a:ext cx="450000" cy="5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4"/>
          <p:cNvCxnSpPr/>
          <p:nvPr/>
        </p:nvCxnSpPr>
        <p:spPr>
          <a:xfrm flipH="1">
            <a:off x="8050450" y="967625"/>
            <a:ext cx="240000" cy="56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4"/>
          <p:cNvCxnSpPr/>
          <p:nvPr/>
        </p:nvCxnSpPr>
        <p:spPr>
          <a:xfrm>
            <a:off x="8611800" y="967625"/>
            <a:ext cx="387000" cy="38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4"/>
          <p:cNvSpPr/>
          <p:nvPr/>
        </p:nvSpPr>
        <p:spPr>
          <a:xfrm>
            <a:off x="6279850" y="1432075"/>
            <a:ext cx="667800" cy="266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7731125" y="1327975"/>
            <a:ext cx="667800" cy="266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6306626" y="1403575"/>
            <a:ext cx="6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latin typeface="Spectral"/>
                <a:ea typeface="Spectral"/>
                <a:cs typeface="Spectral"/>
                <a:sym typeface="Spectral"/>
              </a:rPr>
              <a:t>BALLOT</a:t>
            </a:r>
            <a:endParaRPr b="1" i="1" sz="9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7736075" y="1299463"/>
            <a:ext cx="6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latin typeface="Spectral"/>
                <a:ea typeface="Spectral"/>
                <a:cs typeface="Spectral"/>
                <a:sym typeface="Spectral"/>
              </a:rPr>
              <a:t>BALLOT</a:t>
            </a:r>
            <a:endParaRPr b="1" i="1" sz="9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7022850" y="2349200"/>
            <a:ext cx="1260000" cy="648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138250" y="2415125"/>
            <a:ext cx="1016100" cy="11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6779175" y="2530625"/>
            <a:ext cx="26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change</a:t>
            </a:r>
            <a:endParaRPr i="1" sz="180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411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Sources</a:t>
            </a:r>
            <a:endParaRPr b="1" i="1" sz="3411"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311700" y="1391525"/>
            <a:ext cx="85206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55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“7 Election Facts to Show You Why Your Vote Matters.”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Citizen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https://www.globalcitizen.org/en/content/why-voting-matters-motivating-facts/.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Montanaro, Domenico. “Why Every Vote Matters - the Elections Decided by a Single Vote (or a Little More).”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NPR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NPR, 3 Nov. 2018, https://www.npr.org/2018/11/03/663709392/why-every-vote-matters-the-elections-decided-by-a-single-vote-or-a-little-more.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Project, Borgen. “10 Facts on Why Voting Is Important.”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Borgen Project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Borgen Project Https://Borgenproject.org/Wp-Content/Uploads/The_Borgen_Project_Logo_small.Jpg, 18 June 2020, https://borgenproject.org/voting-is-important/.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211">
                <a:highlight>
                  <a:srgbClr val="F3F3F3"/>
                </a:highlight>
                <a:latin typeface="Spectral"/>
                <a:ea typeface="Spectral"/>
                <a:cs typeface="Spectral"/>
                <a:sym typeface="Spectral"/>
              </a:rPr>
              <a:t>Registration Requirements for New Jersey</a:t>
            </a:r>
            <a:endParaRPr b="1" i="1" sz="3211">
              <a:highlight>
                <a:srgbClr val="F3F3F3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67575"/>
            <a:ext cx="5223000" cy="3338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Spectral"/>
              <a:buAutoNum type="arabicPeriod"/>
            </a:pPr>
            <a:r>
              <a:rPr lang="en" sz="15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 United States citizen</a:t>
            </a:r>
            <a:endParaRPr sz="15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500"/>
              <a:buFont typeface="Spectral"/>
              <a:buAutoNum type="arabicPeriod"/>
            </a:pPr>
            <a:r>
              <a:t/>
            </a:r>
            <a:endParaRPr sz="1500">
              <a:solidFill>
                <a:srgbClr val="D9EAD3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Spectral"/>
              <a:buAutoNum type="arabicPeriod"/>
            </a:pPr>
            <a:r>
              <a:rPr lang="en" sz="15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At least 17 years old, though you may not vote until you have reached the age of 18</a:t>
            </a:r>
            <a:endParaRPr sz="15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500"/>
              <a:buFont typeface="Spectral"/>
              <a:buAutoNum type="arabicPeriod"/>
            </a:pPr>
            <a:r>
              <a:t/>
            </a:r>
            <a:endParaRPr sz="1500">
              <a:solidFill>
                <a:srgbClr val="D9EAD3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Spectral"/>
              <a:buAutoNum type="arabicPeriod"/>
            </a:pPr>
            <a:r>
              <a:rPr lang="en" sz="15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 resident of the county for 30 days before the election</a:t>
            </a:r>
            <a:endParaRPr sz="15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500"/>
              <a:buFont typeface="Spectral"/>
              <a:buAutoNum type="arabicPeriod"/>
            </a:pPr>
            <a:r>
              <a:t/>
            </a:r>
            <a:endParaRPr sz="1500">
              <a:solidFill>
                <a:srgbClr val="D9EAD3"/>
              </a:solidFill>
              <a:highlight>
                <a:srgbClr val="D9EAD3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Spectral"/>
              <a:buAutoNum type="arabicPeriod"/>
            </a:pPr>
            <a:r>
              <a:rPr lang="en" sz="15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 person not serving a sentence of incarceration as the result of a conviction of any indictable offense under the laws of this or another state or of the United States.</a:t>
            </a:r>
            <a:endParaRPr sz="21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5865000" y="1516700"/>
            <a:ext cx="2967300" cy="2406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6231550" y="1688900"/>
            <a:ext cx="2563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1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Must</a:t>
            </a:r>
            <a:endParaRPr b="1" i="1" sz="61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1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haves</a:t>
            </a:r>
            <a:endParaRPr sz="61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268800" y="1688900"/>
            <a:ext cx="2563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100">
                <a:latin typeface="Spectral"/>
                <a:ea typeface="Spectral"/>
                <a:cs typeface="Spectral"/>
                <a:sym typeface="Spectral"/>
              </a:rPr>
              <a:t>Must</a:t>
            </a:r>
            <a:endParaRPr b="1" i="1" sz="61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100">
                <a:latin typeface="Spectral"/>
                <a:ea typeface="Spectral"/>
                <a:cs typeface="Spectral"/>
                <a:sym typeface="Spectral"/>
              </a:rPr>
              <a:t>haves</a:t>
            </a:r>
            <a:endParaRPr sz="6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211">
                <a:highlight>
                  <a:srgbClr val="F3F3F3"/>
                </a:highlight>
                <a:latin typeface="Spectral"/>
                <a:ea typeface="Spectral"/>
                <a:cs typeface="Spectral"/>
                <a:sym typeface="Spectral"/>
              </a:rPr>
              <a:t>You are ineligible to vote if…</a:t>
            </a:r>
            <a:endParaRPr b="1" i="1" sz="3211">
              <a:highlight>
                <a:srgbClr val="F3F3F3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67575"/>
            <a:ext cx="5223000" cy="1011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Spectral"/>
              <a:buAutoNum type="arabicPeriod"/>
            </a:pPr>
            <a:r>
              <a:rPr lang="en" sz="1500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You are serving a sentence of Incarceration as a result of a conviction of an indictable offense under the laws of this or another state or of the United States.</a:t>
            </a:r>
            <a:endParaRPr sz="15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 flipH="1">
            <a:off x="2679025" y="2571750"/>
            <a:ext cx="3900" cy="1011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575475" y="3751400"/>
            <a:ext cx="4782300" cy="914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*</a:t>
            </a:r>
            <a:r>
              <a:rPr lang="en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The registration deadline to vote in the next election is </a:t>
            </a:r>
            <a:r>
              <a:rPr b="1" lang="en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21 days prior</a:t>
            </a:r>
            <a:r>
              <a:rPr lang="en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 to the election day*</a:t>
            </a:r>
            <a:endParaRPr sz="21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575" y="1409175"/>
            <a:ext cx="2728725" cy="27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1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Different </a:t>
            </a:r>
            <a:r>
              <a:rPr b="1" i="1" lang="en" sz="31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mediums for YOU to register…</a:t>
            </a:r>
            <a:endParaRPr b="1" i="1" sz="31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54425" y="1342050"/>
            <a:ext cx="6322200" cy="24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Snapchat Social Media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900"/>
              <a:buFont typeface="Spectral"/>
              <a:buAutoNum type="alphaLcPeriod"/>
            </a:pPr>
            <a:r>
              <a:rPr lang="en" sz="1900" u="sng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https://www.snapchat.com/registertovote</a:t>
            </a:r>
            <a:endParaRPr sz="1900">
              <a:solidFill>
                <a:srgbClr val="0000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92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pectral"/>
              <a:buAutoNum type="alphaLcPeriod"/>
            </a:pP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Who is this for?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92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pectral"/>
              <a:buAutoNum type="romanLcPeriod"/>
            </a:pPr>
            <a:r>
              <a:rPr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This method is most popular for individuals who use Snapchat daily and/or would not prefer to complete the form on paper.</a:t>
            </a:r>
            <a:endParaRPr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6454200" y="3907075"/>
            <a:ext cx="2689800" cy="642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0" l="9346" r="0" t="0"/>
          <a:stretch/>
        </p:blipFill>
        <p:spPr>
          <a:xfrm>
            <a:off x="6871800" y="1681175"/>
            <a:ext cx="1960500" cy="1962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p16"/>
          <p:cNvSpPr txBox="1"/>
          <p:nvPr/>
        </p:nvSpPr>
        <p:spPr>
          <a:xfrm>
            <a:off x="6546150" y="3907075"/>
            <a:ext cx="250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Qr-code to scan via phone camera (takes you to website)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1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Different mediums for YOU to register…</a:t>
            </a:r>
            <a:endParaRPr b="1" i="1" sz="31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54425" y="1342050"/>
            <a:ext cx="6305700" cy="24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Facebook</a:t>
            </a: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 Social Media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020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Spectral"/>
              <a:buAutoNum type="alphaLcPeriod"/>
            </a:pPr>
            <a:r>
              <a:rPr lang="en" sz="1900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3"/>
              </a:rPr>
              <a:t>https://vote.gov/</a:t>
            </a:r>
            <a:r>
              <a:rPr lang="en" sz="1900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</a:rPr>
              <a:t> (Facebook directs you to this page!)</a:t>
            </a:r>
            <a:endParaRPr sz="1900">
              <a:solidFill>
                <a:srgbClr val="0000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020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tral"/>
              <a:buAutoNum type="alphaLcPeriod"/>
            </a:pP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Who is this for?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0201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tral"/>
              <a:buAutoNum type="romanLcPeriod"/>
            </a:pPr>
            <a:r>
              <a:rPr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This method is most popular for individuals who use Facebook daily and/or would not prefer to complete the form on paper.</a:t>
            </a:r>
            <a:endParaRPr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40201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tral"/>
              <a:buAutoNum type="romanLcPeriod"/>
            </a:pPr>
            <a:r>
              <a:rPr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This method could take as few as two minutes!</a:t>
            </a:r>
            <a:endParaRPr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454200" y="3907075"/>
            <a:ext cx="2689800" cy="642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6546150" y="3907075"/>
            <a:ext cx="250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Qr-code to scan via phone camera (takes you to website)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5487" r="2592" t="0"/>
          <a:stretch/>
        </p:blipFill>
        <p:spPr>
          <a:xfrm>
            <a:off x="6932175" y="1664700"/>
            <a:ext cx="2003000" cy="200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1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Different mediums for YOU to register…</a:t>
            </a:r>
            <a:endParaRPr b="1" i="1" sz="31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54425" y="1342050"/>
            <a:ext cx="63057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Paper Copy to Mail-in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115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Spectral"/>
              <a:buAutoNum type="alphaLcPeriod"/>
            </a:pPr>
            <a:r>
              <a:rPr lang="en" sz="1900" u="sng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https://nj.gov/state/elections/assets/pdf/forms-voter-registration/68-voter-registration-english-bergen.pdf</a:t>
            </a:r>
            <a:r>
              <a:rPr lang="en" sz="1900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(print out)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115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tral"/>
              <a:buAutoNum type="alphaLcPeriod"/>
            </a:pPr>
            <a:r>
              <a:rPr b="1"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Who is this for?</a:t>
            </a:r>
            <a:endParaRPr b="1"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1152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tral"/>
              <a:buAutoNum type="romanLcPeriod"/>
            </a:pPr>
            <a:r>
              <a:rPr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This method is most popular for individuals who prefer to complete their voter registration form by paper.</a:t>
            </a:r>
            <a:endParaRPr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1152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tral"/>
              <a:buAutoNum type="romanLcPeriod"/>
            </a:pPr>
            <a:r>
              <a:rPr lang="en" sz="190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This method was more traditionally used in the past!</a:t>
            </a:r>
            <a:endParaRPr sz="1900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6454200" y="3907075"/>
            <a:ext cx="2689800" cy="642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6546150" y="3907075"/>
            <a:ext cx="250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Qr-code to scan via phone camera (takes you to website)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2264" r="2588" t="2893"/>
          <a:stretch/>
        </p:blipFill>
        <p:spPr>
          <a:xfrm>
            <a:off x="6759075" y="1524925"/>
            <a:ext cx="2073225" cy="210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90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1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What does the PAPER version look like?</a:t>
            </a:r>
            <a:endParaRPr b="1" i="1" sz="31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50" y="774825"/>
            <a:ext cx="4867451" cy="430272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5225925" y="2034175"/>
            <a:ext cx="3676200" cy="243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8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Spectral"/>
              <a:buAutoNum type="arabicPeriod"/>
            </a:pPr>
            <a:r>
              <a:rPr lang="en" sz="1488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Forms </a:t>
            </a:r>
            <a:r>
              <a:rPr b="1" lang="en" sz="1488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DIFFER</a:t>
            </a:r>
            <a:r>
              <a:rPr lang="en" sz="1488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 among New Jersey counties. This form is specific to Bergen County, NJ.</a:t>
            </a:r>
            <a:endParaRPr sz="1488">
              <a:solidFill>
                <a:srgbClr val="21252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08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Spectral"/>
              <a:buAutoNum type="arabicPeriod"/>
            </a:pPr>
            <a:r>
              <a:rPr b="1" lang="en" sz="1488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MAIL to the Bergen County Superintendent of Elections</a:t>
            </a:r>
            <a:endParaRPr b="1" sz="1488">
              <a:solidFill>
                <a:srgbClr val="21252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08947" lvl="1" marL="9144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Spectral"/>
              <a:buAutoNum type="alphaLcPeriod"/>
            </a:pPr>
            <a:r>
              <a:rPr lang="en" sz="1488">
                <a:solidFill>
                  <a:srgbClr val="212529"/>
                </a:solidFill>
                <a:latin typeface="Spectral"/>
                <a:ea typeface="Spectral"/>
                <a:cs typeface="Spectral"/>
                <a:sym typeface="Spectral"/>
              </a:rPr>
              <a:t>BERGEN COUNTY SUPERINTENDENT OF ELECTIONS 1 BERGEN COUNTY PLZ RM 380 HACKENSACK NJ 07601-9832</a:t>
            </a:r>
            <a:endParaRPr sz="1500">
              <a:solidFill>
                <a:srgbClr val="212529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5234175" y="1030350"/>
            <a:ext cx="3909900" cy="8160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5374300" y="1154000"/>
            <a:ext cx="3676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latin typeface="Spectral"/>
                <a:ea typeface="Spectral"/>
                <a:cs typeface="Spectral"/>
                <a:sym typeface="Spectral"/>
              </a:rPr>
              <a:t>MUST READ BELOW!</a:t>
            </a:r>
            <a:endParaRPr b="1" i="1" sz="2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5374300" y="1138200"/>
            <a:ext cx="3676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MUST READ BELOW!</a:t>
            </a:r>
            <a:endParaRPr b="1" i="1" sz="27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1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Updating YOUR registration in Bergen County~</a:t>
            </a:r>
            <a:endParaRPr b="1" i="1" sz="31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54450" y="1416225"/>
            <a:ext cx="6409200" cy="213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132"/>
              <a:buFont typeface="Arial"/>
              <a:buNone/>
            </a:pPr>
            <a:r>
              <a:rPr lang="en" sz="2452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Your voter registration (which party you are affiliated with/identification) can always be updated! There are several resources by which to do so:</a:t>
            </a:r>
            <a:endParaRPr sz="2452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0946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pectral"/>
              <a:buChar char="●"/>
            </a:pPr>
            <a:r>
              <a:rPr lang="en" sz="2452" u="sng">
                <a:solidFill>
                  <a:srgbClr val="0000FF"/>
                </a:solidFill>
                <a:latin typeface="Spectral"/>
                <a:ea typeface="Spectral"/>
                <a:cs typeface="Spectral"/>
                <a:sym typeface="Spectr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https://mymvc.state.nj.us/address-change/</a:t>
            </a:r>
            <a:endParaRPr sz="1415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4">
            <a:alphaModFix/>
          </a:blip>
          <a:srcRect b="15510" l="12752" r="19376" t="24720"/>
          <a:stretch/>
        </p:blipFill>
        <p:spPr>
          <a:xfrm>
            <a:off x="6026175" y="2700650"/>
            <a:ext cx="2864176" cy="22101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2210">
            <a:off x="6164489" y="2843382"/>
            <a:ext cx="2204676" cy="126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482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Why Should We Vote?</a:t>
            </a:r>
            <a:endParaRPr b="1" i="1" sz="482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125" name="Google Shape;125;p21"/>
          <p:cNvCxnSpPr/>
          <p:nvPr/>
        </p:nvCxnSpPr>
        <p:spPr>
          <a:xfrm>
            <a:off x="3577325" y="1442550"/>
            <a:ext cx="181500" cy="1976100"/>
          </a:xfrm>
          <a:prstGeom prst="straightConnector1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1"/>
          <p:cNvCxnSpPr/>
          <p:nvPr/>
        </p:nvCxnSpPr>
        <p:spPr>
          <a:xfrm>
            <a:off x="4356225" y="1442550"/>
            <a:ext cx="3268500" cy="11952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21"/>
          <p:cNvCxnSpPr/>
          <p:nvPr/>
        </p:nvCxnSpPr>
        <p:spPr>
          <a:xfrm flipH="1">
            <a:off x="1141600" y="1442550"/>
            <a:ext cx="1458900" cy="15414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21"/>
          <p:cNvSpPr txBox="1"/>
          <p:nvPr/>
        </p:nvSpPr>
        <p:spPr>
          <a:xfrm>
            <a:off x="370900" y="3198225"/>
            <a:ext cx="280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highlight>
                  <a:srgbClr val="F4CCCC"/>
                </a:highlight>
                <a:latin typeface="Spectral"/>
                <a:ea typeface="Spectral"/>
                <a:cs typeface="Spectral"/>
                <a:sym typeface="Spectral"/>
              </a:rPr>
              <a:t>Statistics</a:t>
            </a:r>
            <a:endParaRPr b="1" i="1" sz="2600">
              <a:highlight>
                <a:srgbClr val="F4CCCC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070300" y="3589650"/>
            <a:ext cx="2802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highlight>
                  <a:srgbClr val="F9CB9C"/>
                </a:highlight>
                <a:latin typeface="Spectral"/>
                <a:ea typeface="Spectral"/>
                <a:cs typeface="Spectral"/>
                <a:sym typeface="Spectral"/>
              </a:rPr>
              <a:t>1 person → changemaker</a:t>
            </a:r>
            <a:endParaRPr b="1" i="1" sz="2600">
              <a:highlight>
                <a:srgbClr val="F9CB9C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6214825" y="2798025"/>
            <a:ext cx="280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highlight>
                  <a:srgbClr val="FFF2CC"/>
                </a:highlight>
                <a:latin typeface="Spectral"/>
                <a:ea typeface="Spectral"/>
                <a:cs typeface="Spectral"/>
                <a:sym typeface="Spectral"/>
              </a:rPr>
              <a:t>Voting 4 YOU!</a:t>
            </a:r>
            <a:endParaRPr b="1" i="1" sz="2600">
              <a:highlight>
                <a:srgbClr val="FFF2CC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1714475" y="1873075"/>
            <a:ext cx="486300" cy="4698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3424925" y="2025475"/>
            <a:ext cx="486300" cy="469800"/>
          </a:xfrm>
          <a:prstGeom prst="ellipse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5613150" y="1724500"/>
            <a:ext cx="486300" cy="4698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1772225" y="1854025"/>
            <a:ext cx="37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latin typeface="Spectral"/>
                <a:ea typeface="Spectral"/>
                <a:cs typeface="Spectral"/>
                <a:sym typeface="Spectral"/>
              </a:rPr>
              <a:t>A</a:t>
            </a:r>
            <a:endParaRPr b="1" i="1" sz="2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482675" y="2006425"/>
            <a:ext cx="31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latin typeface="Spectral"/>
                <a:ea typeface="Spectral"/>
                <a:cs typeface="Spectral"/>
                <a:sym typeface="Spectral"/>
              </a:rPr>
              <a:t>B</a:t>
            </a:r>
            <a:endParaRPr b="1" i="1" sz="2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670900" y="1705450"/>
            <a:ext cx="37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latin typeface="Spectral"/>
                <a:ea typeface="Spectral"/>
                <a:cs typeface="Spectral"/>
                <a:sym typeface="Spectral"/>
              </a:rPr>
              <a:t>C</a:t>
            </a:r>
            <a:endParaRPr b="1" i="1" sz="2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